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27"/>
  </p:notesMasterIdLst>
  <p:sldIdLst>
    <p:sldId id="837" r:id="rId2"/>
    <p:sldId id="826" r:id="rId3"/>
    <p:sldId id="807" r:id="rId4"/>
    <p:sldId id="840" r:id="rId5"/>
    <p:sldId id="774" r:id="rId6"/>
    <p:sldId id="828" r:id="rId7"/>
    <p:sldId id="775" r:id="rId8"/>
    <p:sldId id="776" r:id="rId9"/>
    <p:sldId id="777" r:id="rId10"/>
    <p:sldId id="808" r:id="rId11"/>
    <p:sldId id="829" r:id="rId12"/>
    <p:sldId id="779" r:id="rId13"/>
    <p:sldId id="780" r:id="rId14"/>
    <p:sldId id="781" r:id="rId15"/>
    <p:sldId id="843" r:id="rId16"/>
    <p:sldId id="844" r:id="rId17"/>
    <p:sldId id="809" r:id="rId18"/>
    <p:sldId id="784" r:id="rId19"/>
    <p:sldId id="785" r:id="rId20"/>
    <p:sldId id="824" r:id="rId21"/>
    <p:sldId id="838" r:id="rId22"/>
    <p:sldId id="834" r:id="rId23"/>
    <p:sldId id="820" r:id="rId24"/>
    <p:sldId id="839" r:id="rId25"/>
    <p:sldId id="312" r:id="rId26"/>
  </p:sldIdLst>
  <p:sldSz cx="9144000" cy="6858000" type="screen4x3"/>
  <p:notesSz cx="6858000" cy="9144000"/>
  <p:embeddedFontLst>
    <p:embeddedFont>
      <p:font typeface="Arial Black" panose="020B0A04020102020204" pitchFamily="34" charset="0"/>
      <p:bold r:id="rId28"/>
    </p:embeddedFont>
    <p:embeddedFont>
      <p:font typeface="Arial Rounded MT Bold" panose="020F0704030504030204" pitchFamily="34" charset="0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Calibri Light" panose="020F0302020204030204" pitchFamily="34" charset="0"/>
      <p:regular r:id="rId34"/>
      <p:italic r:id="rId35"/>
    </p:embeddedFont>
    <p:embeddedFont>
      <p:font typeface="Segoe UI Black" panose="020B0A02040204020203" pitchFamily="34" charset="0"/>
      <p:bold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365"/>
    <a:srgbClr val="530074"/>
    <a:srgbClr val="08225C"/>
    <a:srgbClr val="2B6BA5"/>
    <a:srgbClr val="1F4D77"/>
    <a:srgbClr val="182B4C"/>
    <a:srgbClr val="7C39A5"/>
    <a:srgbClr val="873EB4"/>
    <a:srgbClr val="3E1B59"/>
    <a:srgbClr val="E7F1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03" autoAdjust="0"/>
    <p:restoredTop sz="93358" autoAdjust="0"/>
  </p:normalViewPr>
  <p:slideViewPr>
    <p:cSldViewPr snapToGrid="0">
      <p:cViewPr varScale="1">
        <p:scale>
          <a:sx n="60" d="100"/>
          <a:sy n="60" d="100"/>
        </p:scale>
        <p:origin x="1788" y="66"/>
      </p:cViewPr>
      <p:guideLst/>
    </p:cSldViewPr>
  </p:slideViewPr>
  <p:outlineViewPr>
    <p:cViewPr>
      <p:scale>
        <a:sx n="33" d="100"/>
        <a:sy n="33" d="100"/>
      </p:scale>
      <p:origin x="0" y="-1122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206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4AD4CB-87B8-4342-97A9-FFBF865DD7B7}" type="datetimeFigureOut">
              <a:rPr lang="en-US" smtClean="0"/>
              <a:t>11/14/2019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26C85E-D0A4-434C-8F26-C40EB5A92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189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26C85E-D0A4-434C-8F26-C40EB5A9277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509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26C85E-D0A4-434C-8F26-C40EB5A9277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58092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26C85E-D0A4-434C-8F26-C40EB5A9277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02392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26C85E-D0A4-434C-8F26-C40EB5A9277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8958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26C85E-D0A4-434C-8F26-C40EB5A9277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576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92E1E-8B50-425A-A05C-8AC4FDFE762F}" type="datetimeFigureOut">
              <a:rPr lang="en-US" smtClean="0"/>
              <a:t>11/14/2019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13D82-1D81-4CEE-817E-932D0866D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84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 - Q–B–Q-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8064" cy="841248"/>
          </a:xfrm>
          <a:solidFill>
            <a:schemeClr val="bg1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91440" bIns="9144">
            <a:noAutofit/>
          </a:bodyPr>
          <a:lstStyle>
            <a:lvl1pPr marL="457200" indent="0" algn="l">
              <a:tabLst/>
              <a:defRPr sz="4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r>
              <a:rPr lang="en-US" dirty="0"/>
              <a:t>Q - Q–B–Q-B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95391" y="1336662"/>
            <a:ext cx="5171258" cy="874171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None/>
              <a:defRPr sz="3400" i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295391" y="4365224"/>
            <a:ext cx="5171258" cy="874171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None/>
              <a:defRPr sz="3400" i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3884103" y="3255617"/>
            <a:ext cx="4582546" cy="105118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800"/>
              </a:spcBef>
              <a:buNone/>
              <a:defRPr sz="2800" i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spcAft>
                <a:spcPts val="1800"/>
              </a:spcAft>
              <a:buNone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1"/>
            <a:r>
              <a:rPr lang="en-US" dirty="0"/>
              <a:t>Click to edit</a:t>
            </a:r>
          </a:p>
          <a:p>
            <a:pPr lvl="1"/>
            <a:r>
              <a:rPr lang="en-US" dirty="0"/>
              <a:t>Line 2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884103" y="5317270"/>
            <a:ext cx="4582546" cy="105118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800"/>
              </a:spcBef>
              <a:buNone/>
              <a:defRPr sz="2800" i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spcAft>
                <a:spcPts val="1800"/>
              </a:spcAft>
              <a:buNone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1"/>
            <a:r>
              <a:rPr lang="en-US" dirty="0"/>
              <a:t>Click to edit</a:t>
            </a:r>
          </a:p>
          <a:p>
            <a:pPr lvl="1"/>
            <a:r>
              <a:rPr lang="en-US" dirty="0"/>
              <a:t>Line 2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3295391" y="2325149"/>
            <a:ext cx="5171258" cy="874171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None/>
              <a:defRPr sz="3400" i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115249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4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4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4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47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uiExpand="1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4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–B–Q-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8064" cy="841248"/>
          </a:xfrm>
          <a:solidFill>
            <a:schemeClr val="bg1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91440" bIns="9144">
            <a:noAutofit/>
          </a:bodyPr>
          <a:lstStyle>
            <a:lvl1pPr marL="457200" indent="0" algn="l">
              <a:tabLst/>
              <a:defRPr sz="4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r>
              <a:rPr lang="en-US" dirty="0"/>
              <a:t>Q–B–Q-B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295391" y="4273784"/>
            <a:ext cx="5171258" cy="874171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None/>
              <a:defRPr sz="3400" i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3892491" y="2912717"/>
            <a:ext cx="4574157" cy="105118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800"/>
              </a:spcBef>
              <a:buNone/>
              <a:defRPr sz="2800" i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spcAft>
                <a:spcPts val="1800"/>
              </a:spcAft>
              <a:buNone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1"/>
            <a:r>
              <a:rPr lang="en-US" dirty="0"/>
              <a:t>Click to edit</a:t>
            </a:r>
          </a:p>
          <a:p>
            <a:pPr lvl="1"/>
            <a:r>
              <a:rPr lang="en-US" dirty="0"/>
              <a:t>Line 2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892491" y="5408710"/>
            <a:ext cx="4574158" cy="105118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800"/>
              </a:spcBef>
              <a:buNone/>
              <a:defRPr sz="2800" i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spcAft>
                <a:spcPts val="1800"/>
              </a:spcAft>
              <a:buNone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1"/>
            <a:r>
              <a:rPr lang="en-US" dirty="0"/>
              <a:t>Click to edit</a:t>
            </a:r>
          </a:p>
          <a:p>
            <a:pPr lvl="1"/>
            <a:r>
              <a:rPr lang="en-US" dirty="0"/>
              <a:t>Line 2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3295391" y="1730789"/>
            <a:ext cx="5171258" cy="874171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None/>
              <a:defRPr sz="3400" i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192291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4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4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4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7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57208" cy="841248"/>
          </a:xfrm>
          <a:solidFill>
            <a:schemeClr val="bg1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91440" bIns="9144">
            <a:noAutofit/>
          </a:bodyPr>
          <a:lstStyle>
            <a:lvl1pPr marL="457200" indent="0" algn="l">
              <a:tabLst/>
              <a:defRPr sz="4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r>
              <a:rPr lang="en-US" dirty="0"/>
              <a:t>Par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317965" y="1414107"/>
            <a:ext cx="5171258" cy="1596831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None/>
              <a:defRPr sz="2800" i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355011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4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-Bulle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8064" cy="841248"/>
          </a:xfrm>
          <a:solidFill>
            <a:schemeClr val="bg1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91440" bIns="9144">
            <a:noAutofit/>
          </a:bodyPr>
          <a:lstStyle>
            <a:lvl1pPr marL="457200" indent="0" algn="l">
              <a:tabLst/>
              <a:defRPr sz="4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r>
              <a:rPr lang="en-US" dirty="0"/>
              <a:t>Par – Par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317965" y="1479420"/>
            <a:ext cx="5171258" cy="2061448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None/>
              <a:defRPr sz="2800" i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3295391" y="4299626"/>
            <a:ext cx="5171258" cy="233448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800"/>
              </a:spcBef>
              <a:buNone/>
              <a:defRPr sz="2800" i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1pPr>
            <a:lvl2pPr marL="457200" indent="0">
              <a:lnSpc>
                <a:spcPct val="95000"/>
              </a:lnSpc>
              <a:spcBef>
                <a:spcPts val="0"/>
              </a:spcBef>
              <a:spcAft>
                <a:spcPts val="1800"/>
              </a:spcAft>
              <a:buNone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1"/>
            <a:r>
              <a:rPr lang="en-US" dirty="0"/>
              <a:t>Click to edit</a:t>
            </a:r>
          </a:p>
          <a:p>
            <a:pPr lvl="1"/>
            <a:r>
              <a:rPr lang="en-US" dirty="0"/>
              <a:t>Line 2</a:t>
            </a:r>
          </a:p>
        </p:txBody>
      </p:sp>
    </p:spTree>
    <p:extLst>
      <p:ext uri="{BB962C8B-B14F-4D97-AF65-F5344CB8AC3E}">
        <p14:creationId xmlns:p14="http://schemas.microsoft.com/office/powerpoint/2010/main" val="3699174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4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4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4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4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-Q-P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8064" cy="841248"/>
          </a:xfrm>
          <a:solidFill>
            <a:schemeClr val="bg1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91440" bIns="9144">
            <a:noAutofit/>
          </a:bodyPr>
          <a:lstStyle>
            <a:lvl1pPr marL="457200" indent="0" algn="l">
              <a:tabLst/>
              <a:defRPr sz="4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r>
              <a:rPr lang="en-US" dirty="0"/>
              <a:t>Par – Q - Par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95391" y="3281913"/>
            <a:ext cx="5171258" cy="1163088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None/>
              <a:defRPr sz="3400" i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317965" y="1414107"/>
            <a:ext cx="5171258" cy="1596831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None/>
              <a:defRPr sz="2800" i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295391" y="4715976"/>
            <a:ext cx="5171258" cy="2030573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None/>
              <a:defRPr sz="2800" i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Click to edit</a:t>
            </a:r>
          </a:p>
          <a:p>
            <a:pPr lvl="0"/>
            <a:r>
              <a:rPr lang="en-US" dirty="0"/>
              <a:t>Line 2</a:t>
            </a:r>
          </a:p>
        </p:txBody>
      </p:sp>
    </p:spTree>
    <p:extLst>
      <p:ext uri="{BB962C8B-B14F-4D97-AF65-F5344CB8AC3E}">
        <p14:creationId xmlns:p14="http://schemas.microsoft.com/office/powerpoint/2010/main" val="2964322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4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4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uiExpand="1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-Q-Par-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8064" cy="841248"/>
          </a:xfrm>
          <a:solidFill>
            <a:schemeClr val="bg1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91440" bIns="9144">
            <a:noAutofit/>
          </a:bodyPr>
          <a:lstStyle>
            <a:lvl1pPr marL="457200" indent="0" algn="l">
              <a:tabLst/>
              <a:defRPr sz="4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r>
              <a:rPr lang="en-US" dirty="0"/>
              <a:t>Par – Q – Par - 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95391" y="2577979"/>
            <a:ext cx="5171258" cy="1142225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None/>
              <a:defRPr sz="3400" i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317965" y="1414107"/>
            <a:ext cx="5171258" cy="871893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None/>
              <a:defRPr sz="2800" i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295391" y="3945028"/>
            <a:ext cx="5171258" cy="1142225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None/>
              <a:defRPr sz="2800" i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Click to edit</a:t>
            </a:r>
          </a:p>
          <a:p>
            <a:pPr lvl="0"/>
            <a:r>
              <a:rPr lang="en-US" dirty="0"/>
              <a:t>Line 2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3892492" y="5312077"/>
            <a:ext cx="4574156" cy="12665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800"/>
              </a:spcBef>
              <a:buNone/>
              <a:defRPr sz="2800" i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spcAft>
                <a:spcPts val="1800"/>
              </a:spcAft>
              <a:buNone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1"/>
            <a:r>
              <a:rPr lang="en-US" dirty="0"/>
              <a:t>Click to edit</a:t>
            </a:r>
          </a:p>
          <a:p>
            <a:pPr lvl="1"/>
            <a:r>
              <a:rPr lang="en-US" dirty="0"/>
              <a:t>Line 2</a:t>
            </a:r>
          </a:p>
        </p:txBody>
      </p:sp>
    </p:spTree>
    <p:extLst>
      <p:ext uri="{BB962C8B-B14F-4D97-AF65-F5344CB8AC3E}">
        <p14:creationId xmlns:p14="http://schemas.microsoft.com/office/powerpoint/2010/main" val="289940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4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4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4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uiExpand="1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4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uiExpand="1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uiExpand="1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4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-Q-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57208" cy="841248"/>
          </a:xfrm>
          <a:solidFill>
            <a:schemeClr val="bg1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91440" bIns="9144">
            <a:noAutofit/>
          </a:bodyPr>
          <a:lstStyle>
            <a:lvl1pPr marL="457200" indent="0" algn="l">
              <a:tabLst/>
              <a:defRPr sz="4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r>
              <a:rPr lang="en-US" dirty="0"/>
              <a:t>Par – Q – Bullets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95391" y="3244528"/>
            <a:ext cx="5171258" cy="1478247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None/>
              <a:defRPr sz="3400" i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317965" y="1479420"/>
            <a:ext cx="5171258" cy="1478247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None/>
              <a:defRPr sz="2800" i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3892491" y="5155868"/>
            <a:ext cx="4574157" cy="147824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800"/>
              </a:spcBef>
              <a:buNone/>
              <a:defRPr sz="2800" i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spcAft>
                <a:spcPts val="1800"/>
              </a:spcAft>
              <a:buNone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1"/>
            <a:r>
              <a:rPr lang="en-US" dirty="0"/>
              <a:t>Click to edit</a:t>
            </a:r>
          </a:p>
          <a:p>
            <a:pPr lvl="1"/>
            <a:r>
              <a:rPr lang="en-US" dirty="0"/>
              <a:t>Line 2</a:t>
            </a:r>
          </a:p>
        </p:txBody>
      </p:sp>
    </p:spTree>
    <p:extLst>
      <p:ext uri="{BB962C8B-B14F-4D97-AF65-F5344CB8AC3E}">
        <p14:creationId xmlns:p14="http://schemas.microsoft.com/office/powerpoint/2010/main" val="544117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4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4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4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uiExpand="1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4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-Q-Bullets-P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57208" cy="841248"/>
          </a:xfrm>
          <a:solidFill>
            <a:schemeClr val="bg1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91440" bIns="9144">
            <a:noAutofit/>
          </a:bodyPr>
          <a:lstStyle>
            <a:lvl1pPr marL="457200" indent="0" algn="l">
              <a:tabLst/>
              <a:defRPr sz="4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r>
              <a:rPr lang="en-US" dirty="0"/>
              <a:t>Par – Q – Bullets – Par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95391" y="2870903"/>
            <a:ext cx="5171258" cy="1160324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None/>
              <a:defRPr sz="3400" i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317965" y="1479420"/>
            <a:ext cx="5171258" cy="108679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None/>
              <a:defRPr sz="2800" i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3892491" y="4320124"/>
            <a:ext cx="4574157" cy="103845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800"/>
              </a:spcBef>
              <a:buNone/>
              <a:defRPr sz="2800" i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spcAft>
                <a:spcPts val="1600"/>
              </a:spcAft>
              <a:buNone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1"/>
            <a:r>
              <a:rPr lang="en-US" dirty="0"/>
              <a:t>Click to edit</a:t>
            </a:r>
          </a:p>
          <a:p>
            <a:pPr lvl="1"/>
            <a:r>
              <a:rPr lang="en-US" dirty="0"/>
              <a:t>Line 2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317965" y="5647478"/>
            <a:ext cx="5171258" cy="108679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None/>
              <a:defRPr sz="2800" i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641157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4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4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4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uiExpand="1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4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4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-Bullets-Q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8064" cy="841248"/>
          </a:xfrm>
          <a:solidFill>
            <a:schemeClr val="bg1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91440" bIns="9144">
            <a:noAutofit/>
          </a:bodyPr>
          <a:lstStyle>
            <a:lvl1pPr marL="457200" indent="0" algn="l">
              <a:tabLst/>
              <a:defRPr sz="4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r>
              <a:rPr lang="en-US" dirty="0"/>
              <a:t>Par – Bullets - Q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95391" y="1583736"/>
            <a:ext cx="5171258" cy="1229316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None/>
              <a:defRPr sz="2800" i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295391" y="4981880"/>
            <a:ext cx="5171258" cy="1229316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None/>
              <a:defRPr sz="3400" i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3892491" y="3158342"/>
            <a:ext cx="4574157" cy="147824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800"/>
              </a:spcBef>
              <a:buNone/>
              <a:defRPr sz="2800" i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spcAft>
                <a:spcPts val="1600"/>
              </a:spcAft>
              <a:buNone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1"/>
            <a:r>
              <a:rPr lang="en-US" dirty="0"/>
              <a:t>Click to edit</a:t>
            </a:r>
          </a:p>
          <a:p>
            <a:pPr lvl="1"/>
            <a:r>
              <a:rPr lang="en-US" dirty="0"/>
              <a:t>Line 2</a:t>
            </a:r>
          </a:p>
        </p:txBody>
      </p:sp>
    </p:spTree>
    <p:extLst>
      <p:ext uri="{BB962C8B-B14F-4D97-AF65-F5344CB8AC3E}">
        <p14:creationId xmlns:p14="http://schemas.microsoft.com/office/powerpoint/2010/main" val="383758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4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4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47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4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57208" cy="841248"/>
          </a:xfrm>
          <a:solidFill>
            <a:schemeClr val="bg1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91440" bIns="9144">
            <a:noAutofit/>
          </a:bodyPr>
          <a:lstStyle>
            <a:lvl1pPr marL="457200" indent="0" algn="l">
              <a:tabLst/>
              <a:defRPr sz="4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r>
              <a:rPr lang="en-US" dirty="0"/>
              <a:t>Bullets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3892491" y="1415846"/>
            <a:ext cx="4574157" cy="521827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800"/>
              </a:spcBef>
              <a:buNone/>
              <a:defRPr sz="2800" i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spcAft>
                <a:spcPts val="1600"/>
              </a:spcAft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1"/>
            <a:r>
              <a:rPr lang="en-US" dirty="0"/>
              <a:t>Click to edit</a:t>
            </a:r>
          </a:p>
          <a:p>
            <a:pPr lvl="1"/>
            <a:r>
              <a:rPr lang="en-US" dirty="0"/>
              <a:t>Line 2</a:t>
            </a:r>
          </a:p>
        </p:txBody>
      </p:sp>
    </p:spTree>
    <p:extLst>
      <p:ext uri="{BB962C8B-B14F-4D97-AF65-F5344CB8AC3E}">
        <p14:creationId xmlns:p14="http://schemas.microsoft.com/office/powerpoint/2010/main" val="3102490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4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92E1E-8B50-425A-A05C-8AC4FDFE762F}" type="datetimeFigureOut">
              <a:rPr lang="en-US" smtClean="0"/>
              <a:t>11/14/2019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13D82-1D81-4CEE-817E-932D0866D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222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92E1E-8B50-425A-A05C-8AC4FDFE762F}" type="datetimeFigureOut">
              <a:rPr lang="en-US" smtClean="0"/>
              <a:t>11/14/2019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13D82-1D81-4CEE-817E-932D0866D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8302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92E1E-8B50-425A-A05C-8AC4FDFE762F}" type="datetimeFigureOut">
              <a:rPr lang="en-US" smtClean="0"/>
              <a:t>11/14/2019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13D82-1D81-4CEE-817E-932D0866D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2359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92E1E-8B50-425A-A05C-8AC4FDFE762F}" type="datetimeFigureOut">
              <a:rPr lang="en-US" smtClean="0"/>
              <a:t>11/14/2019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13D82-1D81-4CEE-817E-932D0866D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5104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92E1E-8B50-425A-A05C-8AC4FDFE762F}" type="datetimeFigureOut">
              <a:rPr lang="en-US" smtClean="0"/>
              <a:t>11/14/2019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13D82-1D81-4CEE-817E-932D0866D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077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92E1E-8B50-425A-A05C-8AC4FDFE762F}" type="datetimeFigureOut">
              <a:rPr lang="en-US" smtClean="0"/>
              <a:t>11/14/2019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13D82-1D81-4CEE-817E-932D0866D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4980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92E1E-8B50-425A-A05C-8AC4FDFE762F}" type="datetimeFigureOut">
              <a:rPr lang="en-US" smtClean="0"/>
              <a:t>11/14/2019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13D82-1D81-4CEE-817E-932D0866D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04622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92E1E-8B50-425A-A05C-8AC4FDFE762F}" type="datetimeFigureOut">
              <a:rPr lang="en-US" smtClean="0"/>
              <a:t>11/14/2019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13D82-1D81-4CEE-817E-932D0866D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4404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92E1E-8B50-425A-A05C-8AC4FDFE762F}" type="datetimeFigureOut">
              <a:rPr lang="en-US" smtClean="0"/>
              <a:t>11/14/2019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13D82-1D81-4CEE-817E-932D0866D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346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92E1E-8B50-425A-A05C-8AC4FDFE762F}" type="datetimeFigureOut">
              <a:rPr lang="en-US" smtClean="0"/>
              <a:t>11/14/2019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13D82-1D81-4CEE-817E-932D0866D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615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ranis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2029" y="3397541"/>
            <a:ext cx="5826035" cy="64175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95000"/>
              </a:lnSpc>
              <a:spcBef>
                <a:spcPts val="1800"/>
              </a:spcBef>
              <a:buNone/>
              <a:defRPr sz="3800" i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8064" cy="841248"/>
          </a:xfrm>
          <a:solidFill>
            <a:schemeClr val="bg1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91440" bIns="9144">
            <a:noAutofit/>
          </a:bodyPr>
          <a:lstStyle>
            <a:lvl1pPr marL="457200" indent="0" algn="l">
              <a:tabLst/>
              <a:defRPr sz="3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defRPr>
            </a:lvl1pPr>
          </a:lstStyle>
          <a:p>
            <a:r>
              <a:rPr lang="en-US" dirty="0"/>
              <a:t>Section Transition</a:t>
            </a:r>
          </a:p>
        </p:txBody>
      </p:sp>
    </p:spTree>
    <p:extLst>
      <p:ext uri="{BB962C8B-B14F-4D97-AF65-F5344CB8AC3E}">
        <p14:creationId xmlns:p14="http://schemas.microsoft.com/office/powerpoint/2010/main" val="2565820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5E-6 3.7037E-7 L -0.32726 -0.4687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72" y="-23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42" presetClass="path" presetSubtype="0" accel="50000" decel="50000" fill="hold" nodeType="afterEffect">
                  <p:stCondLst>
                    <p:cond delay="200"/>
                  </p:stCondLst>
                  <p:childTnLst>
                    <p:animMotion origin="layout" path="M 5E-6 3.7037E-7 L -0.32726 -0.46875 " pathEditMode="relative" rAng="0" ptsTypes="AA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  <p:rCtr x="-16372" y="-23449"/>
                    </p:animMotion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ritical Thin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8064" cy="841248"/>
          </a:xfrm>
          <a:solidFill>
            <a:schemeClr val="bg1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91440" bIns="9144">
            <a:noAutofit/>
          </a:bodyPr>
          <a:lstStyle>
            <a:lvl1pPr marL="457200" indent="0" algn="l">
              <a:tabLst/>
              <a:defRPr sz="41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r>
              <a:rPr lang="en-US" dirty="0"/>
              <a:t>Critical Thinking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17965" y="1407626"/>
            <a:ext cx="5171258" cy="545037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1800"/>
              </a:spcBef>
              <a:buNone/>
              <a:defRPr i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1854115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4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-P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8064" cy="841248"/>
          </a:xfrm>
          <a:solidFill>
            <a:schemeClr val="bg1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91440" bIns="9144">
            <a:noAutofit/>
          </a:bodyPr>
          <a:lstStyle>
            <a:lvl1pPr marL="457200" indent="0" algn="l">
              <a:tabLst/>
              <a:defRPr sz="4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r>
              <a:rPr lang="en-US" dirty="0"/>
              <a:t>Q – Par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95391" y="1707112"/>
            <a:ext cx="5171258" cy="1596831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None/>
              <a:defRPr sz="3400" i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295391" y="3574918"/>
            <a:ext cx="5171258" cy="2825882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None/>
              <a:defRPr sz="2800" i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Click to edit</a:t>
            </a:r>
          </a:p>
          <a:p>
            <a:pPr lvl="0"/>
            <a:r>
              <a:rPr lang="en-US" dirty="0"/>
              <a:t>This is paragraph 2</a:t>
            </a:r>
          </a:p>
        </p:txBody>
      </p:sp>
    </p:spTree>
    <p:extLst>
      <p:ext uri="{BB962C8B-B14F-4D97-AF65-F5344CB8AC3E}">
        <p14:creationId xmlns:p14="http://schemas.microsoft.com/office/powerpoint/2010/main" val="908221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4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47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uiExpand="1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-Par-Q-P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8064" cy="841248"/>
          </a:xfrm>
          <a:solidFill>
            <a:schemeClr val="bg1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91440" bIns="9144">
            <a:noAutofit/>
          </a:bodyPr>
          <a:lstStyle>
            <a:lvl1pPr marL="457200" indent="0" algn="l">
              <a:tabLst/>
              <a:defRPr sz="4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r>
              <a:rPr lang="en-US" dirty="0"/>
              <a:t>Q – Par – Q - Par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295391" y="1279274"/>
            <a:ext cx="5171258" cy="952198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Font typeface="Arial" panose="020B0604020202020204" pitchFamily="34" charset="0"/>
              <a:buNone/>
              <a:defRPr sz="3400" i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  <a:lvl3pP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295391" y="2400458"/>
            <a:ext cx="5171258" cy="1483645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None/>
              <a:defRPr sz="2800" i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Click to edit</a:t>
            </a:r>
          </a:p>
          <a:p>
            <a:pPr lvl="0"/>
            <a:r>
              <a:rPr lang="en-US" dirty="0"/>
              <a:t>This is paragraph 2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295391" y="4065817"/>
            <a:ext cx="5171258" cy="952198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None/>
              <a:defRPr sz="3400" i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3295391" y="5199729"/>
            <a:ext cx="5171258" cy="1483645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None/>
              <a:defRPr sz="2800" i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Click to edit</a:t>
            </a:r>
          </a:p>
          <a:p>
            <a:pPr lvl="0"/>
            <a:r>
              <a:rPr lang="en-US" dirty="0"/>
              <a:t>This is paragraph 2</a:t>
            </a:r>
          </a:p>
        </p:txBody>
      </p:sp>
    </p:spTree>
    <p:extLst>
      <p:ext uri="{BB962C8B-B14F-4D97-AF65-F5344CB8AC3E}">
        <p14:creationId xmlns:p14="http://schemas.microsoft.com/office/powerpoint/2010/main" val="4116641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4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4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47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uiExpand="1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7" presetClass="entr" presetSubtype="0" fill="hold" nodeType="after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uiExpand="1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4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469900" y="1546680"/>
            <a:ext cx="3873500" cy="4762500"/>
          </a:xfrm>
          <a:prstGeom prst="rect">
            <a:avLst/>
          </a:prstGeom>
          <a:solidFill>
            <a:srgbClr val="E7F1F9"/>
          </a:solidFill>
          <a:ln w="9525">
            <a:solidFill>
              <a:srgbClr val="00589A"/>
            </a:solidFill>
          </a:ln>
          <a:effectLst>
            <a:glow rad="50800">
              <a:schemeClr val="accent1">
                <a:satMod val="175000"/>
                <a:alpha val="25000"/>
              </a:schemeClr>
            </a:glow>
            <a:outerShdw blurRad="50800" dist="38100" dir="2700000" algn="tl" rotWithShape="0">
              <a:schemeClr val="accent1">
                <a:lumMod val="60000"/>
                <a:lumOff val="40000"/>
                <a:alpha val="40000"/>
              </a:schemeClr>
            </a:outerShdw>
            <a:softEdge rad="0"/>
          </a:effectLst>
          <a:scene3d>
            <a:camera prst="orthographicFront"/>
            <a:lightRig rig="threePt" dir="t"/>
          </a:scene3d>
          <a:sp3d>
            <a:bevelT w="254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4643041" y="1546680"/>
            <a:ext cx="3873500" cy="4762500"/>
          </a:xfrm>
          <a:prstGeom prst="rect">
            <a:avLst/>
          </a:prstGeom>
          <a:solidFill>
            <a:srgbClr val="FCEEE4"/>
          </a:solidFill>
          <a:ln>
            <a:solidFill>
              <a:schemeClr val="accent2"/>
            </a:solidFill>
          </a:ln>
          <a:effectLst>
            <a:glow rad="50800">
              <a:schemeClr val="accent2">
                <a:satMod val="175000"/>
                <a:alpha val="25000"/>
              </a:schemeClr>
            </a:glow>
            <a:outerShdw blurRad="50800" dist="38100" dir="2700000" algn="tl" rotWithShape="0">
              <a:schemeClr val="accent2">
                <a:lumMod val="60000"/>
                <a:lumOff val="40000"/>
                <a:alpha val="30000"/>
              </a:schemeClr>
            </a:outerShdw>
          </a:effectLst>
          <a:scene3d>
            <a:camera prst="orthographicFront"/>
            <a:lightRig rig="threePt" dir="t"/>
          </a:scene3d>
          <a:sp3d>
            <a:bevelT w="254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8064" cy="841248"/>
          </a:xfrm>
          <a:solidFill>
            <a:schemeClr val="bg1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91440" bIns="9144">
            <a:noAutofit/>
          </a:bodyPr>
          <a:lstStyle>
            <a:lvl1pPr marL="457200" indent="0" algn="l">
              <a:tabLst/>
              <a:defRPr sz="4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r>
              <a:rPr lang="en-US" dirty="0"/>
              <a:t>2 Columns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84200" y="2263170"/>
            <a:ext cx="3619500" cy="404601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Font typeface="Arial" panose="020B0604020202020204" pitchFamily="34" charset="0"/>
              <a:buNone/>
              <a:defRPr sz="2400" i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  <a:lvl3pP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Text 2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 hasCustomPrompt="1"/>
          </p:nvPr>
        </p:nvSpPr>
        <p:spPr>
          <a:xfrm>
            <a:off x="4762500" y="2263170"/>
            <a:ext cx="3619500" cy="4046284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None/>
              <a:defRPr sz="2400" i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Text 1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 hasCustomPrompt="1"/>
          </p:nvPr>
        </p:nvSpPr>
        <p:spPr>
          <a:xfrm>
            <a:off x="469900" y="1581000"/>
            <a:ext cx="3733800" cy="64785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None/>
              <a:defRPr sz="3400" i="1" baseline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Title 1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4643041" y="1581000"/>
            <a:ext cx="3789759" cy="64785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None/>
              <a:defRPr sz="3400" i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Title 2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4498182" y="1349115"/>
            <a:ext cx="4256074" cy="5156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811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5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47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uiExpand="1" build="p">
        <p:tmplLst>
          <p:tmpl lvl="1">
            <p:tnLst>
              <p:par>
                <p:cTn presetID="47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7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uiExpand="1" build="p">
        <p:tmplLst>
          <p:tmpl lvl="1">
            <p:tnLst>
              <p:par>
                <p:cTn presetID="47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-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8064" cy="841248"/>
          </a:xfrm>
          <a:solidFill>
            <a:schemeClr val="bg1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91440" bIns="9144">
            <a:noAutofit/>
          </a:bodyPr>
          <a:lstStyle>
            <a:lvl1pPr marL="457200" indent="0" algn="l">
              <a:tabLst/>
              <a:defRPr sz="4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r>
              <a:rPr lang="en-US" dirty="0"/>
              <a:t>Q - Bullets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95391" y="1583735"/>
            <a:ext cx="5171258" cy="1596831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None/>
              <a:defRPr sz="3400" i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892491" y="3987468"/>
            <a:ext cx="4574157" cy="147824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800"/>
              </a:spcBef>
              <a:buNone/>
              <a:defRPr sz="2800" i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1pPr>
            <a:lvl2pPr marL="0" indent="0">
              <a:lnSpc>
                <a:spcPct val="95000"/>
              </a:lnSpc>
              <a:spcBef>
                <a:spcPts val="1800"/>
              </a:spcBef>
              <a:buNone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1"/>
            <a:r>
              <a:rPr lang="en-US" dirty="0"/>
              <a:t>Click to edit</a:t>
            </a:r>
          </a:p>
          <a:p>
            <a:pPr lvl="1"/>
            <a:r>
              <a:rPr lang="en-US" dirty="0"/>
              <a:t>Line 2</a:t>
            </a:r>
          </a:p>
        </p:txBody>
      </p:sp>
    </p:spTree>
    <p:extLst>
      <p:ext uri="{BB962C8B-B14F-4D97-AF65-F5344CB8AC3E}">
        <p14:creationId xmlns:p14="http://schemas.microsoft.com/office/powerpoint/2010/main" val="286558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4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47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uiExpand="1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4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-Bullets-Q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8064" cy="841248"/>
          </a:xfrm>
          <a:solidFill>
            <a:schemeClr val="bg1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91440" bIns="9144">
            <a:noAutofit/>
          </a:bodyPr>
          <a:lstStyle>
            <a:lvl1pPr marL="457200" indent="0" algn="l">
              <a:tabLst/>
              <a:defRPr sz="4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r>
              <a:rPr lang="en-US" dirty="0"/>
              <a:t>Q – Bullets - Q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95391" y="1583736"/>
            <a:ext cx="5171258" cy="1229316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None/>
              <a:defRPr sz="3400" i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295391" y="4981880"/>
            <a:ext cx="5171258" cy="1229316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spcBef>
                <a:spcPts val="1800"/>
              </a:spcBef>
              <a:buNone/>
              <a:defRPr sz="3400" i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3892491" y="3158342"/>
            <a:ext cx="4574157" cy="147824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800"/>
              </a:spcBef>
              <a:buNone/>
              <a:defRPr sz="2800" i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spcAft>
                <a:spcPts val="1800"/>
              </a:spcAft>
              <a:buNone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defRPr>
            </a:lvl2pPr>
          </a:lstStyle>
          <a:p>
            <a:pPr lvl="1"/>
            <a:r>
              <a:rPr lang="en-US" dirty="0"/>
              <a:t>Click to edit</a:t>
            </a:r>
          </a:p>
          <a:p>
            <a:pPr lvl="1"/>
            <a:r>
              <a:rPr lang="en-US" dirty="0"/>
              <a:t>Line 2</a:t>
            </a:r>
          </a:p>
        </p:txBody>
      </p:sp>
    </p:spTree>
    <p:extLst>
      <p:ext uri="{BB962C8B-B14F-4D97-AF65-F5344CB8AC3E}">
        <p14:creationId xmlns:p14="http://schemas.microsoft.com/office/powerpoint/2010/main" val="1087330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4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4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47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uiExpand="1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4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92E1E-8B50-425A-A05C-8AC4FDFE762F}" type="datetimeFigureOut">
              <a:rPr lang="en-US" smtClean="0"/>
              <a:t>11/14/2019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413D82-1D81-4CEE-817E-932D0866D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43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93" r:id="rId3"/>
    <p:sldLayoutId id="2147483673" r:id="rId4"/>
    <p:sldLayoutId id="2147483683" r:id="rId5"/>
    <p:sldLayoutId id="2147483689" r:id="rId6"/>
    <p:sldLayoutId id="2147483695" r:id="rId7"/>
    <p:sldLayoutId id="2147483677" r:id="rId8"/>
    <p:sldLayoutId id="2147483681" r:id="rId9"/>
    <p:sldLayoutId id="2147483687" r:id="rId10"/>
    <p:sldLayoutId id="2147483688" r:id="rId11"/>
    <p:sldLayoutId id="2147483678" r:id="rId12"/>
    <p:sldLayoutId id="2147483686" r:id="rId13"/>
    <p:sldLayoutId id="2147483684" r:id="rId14"/>
    <p:sldLayoutId id="2147483685" r:id="rId15"/>
    <p:sldLayoutId id="2147483690" r:id="rId16"/>
    <p:sldLayoutId id="2147483691" r:id="rId17"/>
    <p:sldLayoutId id="2147483692" r:id="rId18"/>
    <p:sldLayoutId id="2147483680" r:id="rId19"/>
    <p:sldLayoutId id="2147483663" r:id="rId20"/>
    <p:sldLayoutId id="2147483664" r:id="rId21"/>
    <p:sldLayoutId id="2147483665" r:id="rId22"/>
    <p:sldLayoutId id="2147483666" r:id="rId23"/>
    <p:sldLayoutId id="2147483667" r:id="rId24"/>
    <p:sldLayoutId id="2147483668" r:id="rId25"/>
    <p:sldLayoutId id="2147483669" r:id="rId26"/>
    <p:sldLayoutId id="2147483670" r:id="rId27"/>
    <p:sldLayoutId id="2147483671" r:id="rId2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gif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ealthlessonsdirect.com/" TargetMode="Externa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96799"/>
            <a:ext cx="9144000" cy="168955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C9ACBD8-51DF-40F3-8100-FBEB5CA66067}"/>
              </a:ext>
            </a:extLst>
          </p:cNvPr>
          <p:cNvSpPr txBox="1"/>
          <p:nvPr/>
        </p:nvSpPr>
        <p:spPr>
          <a:xfrm>
            <a:off x="6986097" y="6586350"/>
            <a:ext cx="366235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Copyright © 2020 JB Promotions, LLC.</a:t>
            </a:r>
          </a:p>
          <a:p>
            <a:endParaRPr lang="en-US" sz="10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3303F23-D342-4E31-8542-AC58ECB3B3A8}"/>
              </a:ext>
            </a:extLst>
          </p:cNvPr>
          <p:cNvSpPr txBox="1"/>
          <p:nvPr/>
        </p:nvSpPr>
        <p:spPr>
          <a:xfrm>
            <a:off x="299803" y="6211669"/>
            <a:ext cx="28331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001365"/>
                </a:solidFill>
                <a:latin typeface="Arial Black" panose="020B0A04020102020204" pitchFamily="34" charset="0"/>
              </a:rPr>
              <a:t>Part 1</a:t>
            </a:r>
          </a:p>
        </p:txBody>
      </p:sp>
    </p:spTree>
    <p:extLst>
      <p:ext uri="{BB962C8B-B14F-4D97-AF65-F5344CB8AC3E}">
        <p14:creationId xmlns:p14="http://schemas.microsoft.com/office/powerpoint/2010/main" val="247292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50"/>
          <a:stretch/>
        </p:blipFill>
        <p:spPr>
          <a:xfrm>
            <a:off x="0" y="841248"/>
            <a:ext cx="4624651" cy="601675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440702"/>
              </a:gs>
              <a:gs pos="73000">
                <a:srgbClr val="900606"/>
              </a:gs>
              <a:gs pos="100000">
                <a:srgbClr val="B50B0B"/>
              </a:gs>
            </a:gsLst>
            <a:lin ang="2700000" scaled="1"/>
          </a:gradFill>
        </p:spPr>
        <p:txBody>
          <a:bodyPr/>
          <a:lstStyle/>
          <a:p>
            <a:r>
              <a:rPr lang="en-US" dirty="0"/>
              <a:t>General Practitioner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4851485" y="1288011"/>
            <a:ext cx="4094923" cy="5251736"/>
          </a:xfrm>
        </p:spPr>
        <p:txBody>
          <a:bodyPr>
            <a:normAutofit/>
          </a:bodyPr>
          <a:lstStyle/>
          <a:p>
            <a:pPr>
              <a:lnSpc>
                <a:spcPct val="92000"/>
              </a:lnSpc>
            </a:pPr>
            <a:r>
              <a:rPr lang="en-US" dirty="0"/>
              <a:t>A </a:t>
            </a:r>
            <a:r>
              <a:rPr lang="en-US" b="1" u="sng" dirty="0"/>
              <a:t>pharmacist</a:t>
            </a:r>
            <a:r>
              <a:rPr lang="en-US" dirty="0"/>
              <a:t> is a type of health care professional that mixes drugs and provides the right dosage of medication. </a:t>
            </a:r>
          </a:p>
          <a:p>
            <a:pPr>
              <a:lnSpc>
                <a:spcPct val="92000"/>
              </a:lnSpc>
            </a:pPr>
            <a:r>
              <a:rPr lang="en-US" dirty="0"/>
              <a:t>Prescription drugs can only be obtained with a prescription from a doctor.</a:t>
            </a:r>
          </a:p>
          <a:p>
            <a:pPr>
              <a:lnSpc>
                <a:spcPct val="92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841789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3C5C26"/>
              </a:gs>
              <a:gs pos="62000">
                <a:srgbClr val="5A8C38"/>
              </a:gs>
              <a:gs pos="100000">
                <a:srgbClr val="89C064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303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">
        <p14:ripple/>
      </p:transition>
    </mc:Choice>
    <mc:Fallback xmlns="">
      <p:transition advClick="0" advTm="5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85"/>
          <a:stretch/>
        </p:blipFill>
        <p:spPr>
          <a:xfrm>
            <a:off x="0" y="841658"/>
            <a:ext cx="4380929" cy="6016342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3C5C26"/>
              </a:gs>
              <a:gs pos="62000">
                <a:srgbClr val="5A8C38"/>
              </a:gs>
              <a:gs pos="100000">
                <a:srgbClr val="89C064"/>
              </a:gs>
            </a:gsLst>
            <a:lin ang="2700000" scaled="1"/>
          </a:gradFill>
        </p:spPr>
        <p:txBody>
          <a:bodyPr/>
          <a:lstStyle/>
          <a:p>
            <a:r>
              <a:rPr lang="en-US" dirty="0"/>
              <a:t>Dental Care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4507718" y="1446662"/>
            <a:ext cx="4320208" cy="5172501"/>
          </a:xfrm>
        </p:spPr>
        <p:txBody>
          <a:bodyPr>
            <a:normAutofit/>
          </a:bodyPr>
          <a:lstStyle/>
          <a:p>
            <a:pPr>
              <a:lnSpc>
                <a:spcPct val="92000"/>
              </a:lnSpc>
            </a:pPr>
            <a:r>
              <a:rPr lang="en-US" dirty="0"/>
              <a:t>Your teeth are used primarily to chew food.</a:t>
            </a:r>
          </a:p>
          <a:p>
            <a:pPr>
              <a:lnSpc>
                <a:spcPct val="92000"/>
              </a:lnSpc>
            </a:pPr>
            <a:r>
              <a:rPr lang="en-US" dirty="0"/>
              <a:t>Teeth also give you a nice smile and help you to speak clearly. </a:t>
            </a:r>
          </a:p>
          <a:p>
            <a:pPr>
              <a:lnSpc>
                <a:spcPct val="92000"/>
              </a:lnSpc>
            </a:pPr>
            <a:r>
              <a:rPr lang="en-US" dirty="0"/>
              <a:t>If you do not care for your teeth they can become damaged over time by trauma, bacteria, or malocclusion.</a:t>
            </a:r>
          </a:p>
        </p:txBody>
      </p:sp>
    </p:spTree>
    <p:extLst>
      <p:ext uri="{BB962C8B-B14F-4D97-AF65-F5344CB8AC3E}">
        <p14:creationId xmlns:p14="http://schemas.microsoft.com/office/powerpoint/2010/main" val="164019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13"/>
          <a:stretch/>
        </p:blipFill>
        <p:spPr>
          <a:xfrm>
            <a:off x="0" y="841248"/>
            <a:ext cx="4715952" cy="601675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3C5C26"/>
              </a:gs>
              <a:gs pos="62000">
                <a:srgbClr val="5A8C38"/>
              </a:gs>
              <a:gs pos="100000">
                <a:srgbClr val="89C064"/>
              </a:gs>
            </a:gsLst>
            <a:lin ang="2700000" scaled="1"/>
          </a:gradFill>
        </p:spPr>
        <p:txBody>
          <a:bodyPr/>
          <a:lstStyle/>
          <a:p>
            <a:r>
              <a:rPr lang="en-US" dirty="0"/>
              <a:t>Dental Care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4033" y="1265000"/>
            <a:ext cx="4199448" cy="227531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dirty="0"/>
              <a:t>What some things you can do to keep your teeth and gums healthy?</a:t>
            </a:r>
          </a:p>
          <a:p>
            <a:pPr lvl="1">
              <a:lnSpc>
                <a:spcPct val="90000"/>
              </a:lnSpc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1"/>
          </p:nvPr>
        </p:nvSpPr>
        <p:spPr>
          <a:xfrm>
            <a:off x="4353837" y="3533974"/>
            <a:ext cx="4665307" cy="3098838"/>
          </a:xfrm>
        </p:spPr>
        <p:txBody>
          <a:bodyPr>
            <a:normAutofit/>
          </a:bodyPr>
          <a:lstStyle/>
          <a:p>
            <a:pPr marL="396875" lvl="1" indent="-342900">
              <a:spcBef>
                <a:spcPts val="0"/>
              </a:spcBef>
              <a:spcAft>
                <a:spcPts val="1800"/>
              </a:spcAft>
              <a:buBlip>
                <a:blip r:embed="rId4"/>
              </a:buBlip>
            </a:pPr>
            <a:r>
              <a:rPr lang="en-US" dirty="0">
                <a:solidFill>
                  <a:schemeClr val="tx1"/>
                </a:solidFill>
              </a:rPr>
              <a:t>Brush and floss at least twice a day.</a:t>
            </a:r>
          </a:p>
          <a:p>
            <a:pPr marL="396875" lvl="1" indent="-342900">
              <a:spcBef>
                <a:spcPts val="0"/>
              </a:spcBef>
              <a:spcAft>
                <a:spcPts val="1800"/>
              </a:spcAft>
              <a:buBlip>
                <a:blip r:embed="rId4"/>
              </a:buBlip>
            </a:pPr>
            <a:r>
              <a:rPr lang="en-US" dirty="0">
                <a:solidFill>
                  <a:schemeClr val="tx1"/>
                </a:solidFill>
              </a:rPr>
              <a:t>See a dentist at least once or twice a year.</a:t>
            </a:r>
          </a:p>
          <a:p>
            <a:pPr marL="396875" lvl="1" indent="-342900">
              <a:spcBef>
                <a:spcPts val="0"/>
              </a:spcBef>
              <a:spcAft>
                <a:spcPts val="1800"/>
              </a:spcAft>
              <a:buBlip>
                <a:blip r:embed="rId4"/>
              </a:buBlip>
            </a:pPr>
            <a:r>
              <a:rPr lang="en-US" dirty="0">
                <a:solidFill>
                  <a:schemeClr val="tx1"/>
                </a:solidFill>
              </a:rPr>
              <a:t>Wear a mouth guard when playing contact sports.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440" y="3899407"/>
            <a:ext cx="3074320" cy="2405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0964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4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3"/>
          <a:stretch/>
        </p:blipFill>
        <p:spPr>
          <a:xfrm>
            <a:off x="0" y="841248"/>
            <a:ext cx="4630048" cy="601675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3C5C26"/>
              </a:gs>
              <a:gs pos="62000">
                <a:srgbClr val="5A8C38"/>
              </a:gs>
              <a:gs pos="100000">
                <a:srgbClr val="89C064"/>
              </a:gs>
            </a:gsLst>
            <a:lin ang="2700000" scaled="1"/>
          </a:gradFill>
        </p:spPr>
        <p:txBody>
          <a:bodyPr/>
          <a:lstStyle/>
          <a:p>
            <a:r>
              <a:rPr lang="en-US" dirty="0"/>
              <a:t>Dental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2582" y="1600772"/>
            <a:ext cx="4574032" cy="1596831"/>
          </a:xfrm>
        </p:spPr>
        <p:txBody>
          <a:bodyPr>
            <a:normAutofit/>
          </a:bodyPr>
          <a:lstStyle/>
          <a:p>
            <a:r>
              <a:rPr lang="en-US" dirty="0"/>
              <a:t>What is a dentist?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1"/>
          </p:nvPr>
        </p:nvSpPr>
        <p:spPr>
          <a:xfrm>
            <a:off x="4236020" y="2503510"/>
            <a:ext cx="4740593" cy="4000500"/>
          </a:xfrm>
        </p:spPr>
        <p:txBody>
          <a:bodyPr>
            <a:normAutofit/>
          </a:bodyPr>
          <a:lstStyle/>
          <a:p>
            <a:pPr lvl="1">
              <a:spcBef>
                <a:spcPts val="0"/>
              </a:spcBef>
              <a:spcAft>
                <a:spcPts val="1800"/>
              </a:spcAft>
            </a:pPr>
            <a:r>
              <a:rPr lang="en-US" dirty="0">
                <a:solidFill>
                  <a:schemeClr val="tx1"/>
                </a:solidFill>
              </a:rPr>
              <a:t>A </a:t>
            </a:r>
            <a:r>
              <a:rPr lang="en-US" b="1" u="sng" dirty="0">
                <a:solidFill>
                  <a:schemeClr val="tx1"/>
                </a:solidFill>
              </a:rPr>
              <a:t>dentist</a:t>
            </a:r>
            <a:r>
              <a:rPr lang="en-US" dirty="0">
                <a:solidFill>
                  <a:schemeClr val="tx1"/>
                </a:solidFill>
              </a:rPr>
              <a:t> is a type of doctor that specializes in treating, maintaining, or diagnosing issues involved with the oral cavity.</a:t>
            </a:r>
          </a:p>
          <a:p>
            <a:pPr lvl="1">
              <a:spcBef>
                <a:spcPts val="0"/>
              </a:spcBef>
              <a:spcAft>
                <a:spcPts val="1800"/>
              </a:spcAft>
            </a:pPr>
            <a:r>
              <a:rPr lang="en-US" dirty="0">
                <a:solidFill>
                  <a:schemeClr val="tx1"/>
                </a:solidFill>
              </a:rPr>
              <a:t>It is important to see a dentist at least once or twice a year for a cleaning and a checkup.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496" y="3337157"/>
            <a:ext cx="3220594" cy="2519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1982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4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92"/>
          <a:stretch/>
        </p:blipFill>
        <p:spPr>
          <a:xfrm>
            <a:off x="0" y="837528"/>
            <a:ext cx="4782858" cy="60204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3C5C26"/>
              </a:gs>
              <a:gs pos="62000">
                <a:srgbClr val="5A8C38"/>
              </a:gs>
              <a:gs pos="100000">
                <a:srgbClr val="89C064"/>
              </a:gs>
            </a:gsLst>
            <a:lin ang="2700000" scaled="1"/>
          </a:gradFill>
        </p:spPr>
        <p:txBody>
          <a:bodyPr/>
          <a:lstStyle/>
          <a:p>
            <a:r>
              <a:rPr lang="en-US" dirty="0"/>
              <a:t>Dental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4901447" y="1602374"/>
            <a:ext cx="3689660" cy="476446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2200"/>
              </a:spcAft>
            </a:pPr>
            <a:r>
              <a:rPr lang="en-US" sz="2500" dirty="0"/>
              <a:t>A cleaning is usually performed during a dentist visit to scrap calculus and plaque off your teeth. </a:t>
            </a:r>
          </a:p>
          <a:p>
            <a:pPr>
              <a:spcBef>
                <a:spcPts val="0"/>
              </a:spcBef>
              <a:spcAft>
                <a:spcPts val="2200"/>
              </a:spcAft>
            </a:pPr>
            <a:r>
              <a:rPr lang="en-US" sz="2500" dirty="0"/>
              <a:t>Plaque is a soft sticky film of bacteria and sugar that coats your teeth and causes decay.</a:t>
            </a:r>
          </a:p>
        </p:txBody>
      </p:sp>
    </p:spTree>
    <p:extLst>
      <p:ext uri="{BB962C8B-B14F-4D97-AF65-F5344CB8AC3E}">
        <p14:creationId xmlns:p14="http://schemas.microsoft.com/office/powerpoint/2010/main" val="45647889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4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55" r="1" b="8061"/>
          <a:stretch/>
        </p:blipFill>
        <p:spPr>
          <a:xfrm>
            <a:off x="0" y="2192465"/>
            <a:ext cx="5502742" cy="466553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3C5C26"/>
              </a:gs>
              <a:gs pos="62000">
                <a:srgbClr val="5A8C38"/>
              </a:gs>
              <a:gs pos="100000">
                <a:srgbClr val="89C064"/>
              </a:gs>
            </a:gsLst>
            <a:lin ang="2700000" scaled="1"/>
          </a:gradFill>
        </p:spPr>
        <p:txBody>
          <a:bodyPr/>
          <a:lstStyle/>
          <a:p>
            <a:r>
              <a:rPr lang="en-US" dirty="0"/>
              <a:t>Dental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444867" y="1325780"/>
            <a:ext cx="5893587" cy="1417419"/>
          </a:xfrm>
        </p:spPr>
        <p:txBody>
          <a:bodyPr>
            <a:noAutofit/>
          </a:bodyPr>
          <a:lstStyle/>
          <a:p>
            <a:pPr>
              <a:spcAft>
                <a:spcPts val="1800"/>
              </a:spcAft>
            </a:pPr>
            <a:r>
              <a:rPr lang="en-US" sz="2500" dirty="0"/>
              <a:t>Calculus is a hard mineral deposit on your teeth that forms from plaque.</a:t>
            </a:r>
            <a:endParaRPr lang="en-US" sz="2500" dirty="0">
              <a:solidFill>
                <a:schemeClr val="tx1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987639" y="2372589"/>
            <a:ext cx="4021282" cy="44369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ts val="1800"/>
              </a:spcBef>
              <a:buFont typeface="Arial" panose="020B0604020202020204" pitchFamily="34" charset="0"/>
              <a:buNone/>
              <a:defRPr sz="2800" i="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1963" marR="0" lvl="1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Blip>
                <a:blip r:embed="rId3"/>
              </a:buBlip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Also known as tartar.</a:t>
            </a:r>
          </a:p>
          <a:p>
            <a:pPr marL="461963" marR="0" lvl="1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Blip>
                <a:blip r:embed="rId3"/>
              </a:buBlip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Can cause gum recession.</a:t>
            </a:r>
          </a:p>
          <a:p>
            <a:pPr marL="461963" marR="0" lvl="1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Blip>
                <a:blip r:embed="rId3"/>
              </a:buBlip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Can cause gingivitis, which is an infection of the gums.</a:t>
            </a:r>
          </a:p>
          <a:p>
            <a:pPr marL="461963" marR="0" lvl="1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Blip>
                <a:blip r:embed="rId3"/>
              </a:buBlip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Calculus cannot be brushed off.</a:t>
            </a:r>
          </a:p>
        </p:txBody>
      </p:sp>
    </p:spTree>
    <p:extLst>
      <p:ext uri="{BB962C8B-B14F-4D97-AF65-F5344CB8AC3E}">
        <p14:creationId xmlns:p14="http://schemas.microsoft.com/office/powerpoint/2010/main" val="98392551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4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4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4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8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72" y="1487603"/>
            <a:ext cx="3657546" cy="472894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3C5C26"/>
              </a:gs>
              <a:gs pos="62000">
                <a:srgbClr val="5A8C38"/>
              </a:gs>
              <a:gs pos="100000">
                <a:srgbClr val="89C064"/>
              </a:gs>
            </a:gsLst>
            <a:lin ang="2700000" scaled="1"/>
          </a:gradFill>
        </p:spPr>
        <p:txBody>
          <a:bodyPr/>
          <a:lstStyle/>
          <a:p>
            <a:r>
              <a:rPr lang="en-US" dirty="0"/>
              <a:t>Dental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04570" y="3145433"/>
            <a:ext cx="5171258" cy="833560"/>
          </a:xfrm>
        </p:spPr>
        <p:txBody>
          <a:bodyPr>
            <a:normAutofit/>
          </a:bodyPr>
          <a:lstStyle/>
          <a:p>
            <a:r>
              <a:rPr lang="en-US" dirty="0"/>
              <a:t>What are carries?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3562063" y="1332219"/>
            <a:ext cx="4763383" cy="1711230"/>
          </a:xfrm>
        </p:spPr>
        <p:txBody>
          <a:bodyPr>
            <a:normAutofit/>
          </a:bodyPr>
          <a:lstStyle/>
          <a:p>
            <a:r>
              <a:rPr lang="en-US" sz="2400" dirty="0"/>
              <a:t>During </a:t>
            </a:r>
            <a:r>
              <a:rPr lang="en-US" sz="2400"/>
              <a:t>the visit, </a:t>
            </a:r>
            <a:r>
              <a:rPr lang="en-US" sz="2400" dirty="0"/>
              <a:t>your dentist may x-ray your teeth to check for carries that cannot be seen by eye.</a:t>
            </a:r>
          </a:p>
          <a:p>
            <a:endParaRPr lang="en-US" sz="2400" dirty="0"/>
          </a:p>
        </p:txBody>
      </p:sp>
      <p:sp>
        <p:nvSpPr>
          <p:cNvPr id="5" name="Content Placeholder 4"/>
          <p:cNvSpPr>
            <a:spLocks noGrp="1"/>
          </p:cNvSpPr>
          <p:nvPr>
            <p:ph idx="11"/>
          </p:nvPr>
        </p:nvSpPr>
        <p:spPr>
          <a:xfrm>
            <a:off x="3513757" y="3875964"/>
            <a:ext cx="5335026" cy="2715905"/>
          </a:xfrm>
        </p:spPr>
        <p:txBody>
          <a:bodyPr>
            <a:noAutofit/>
          </a:bodyPr>
          <a:lstStyle/>
          <a:p>
            <a:pPr lvl="1">
              <a:lnSpc>
                <a:spcPct val="95000"/>
              </a:lnSpc>
            </a:pPr>
            <a:r>
              <a:rPr lang="en-US" b="1" u="sng" dirty="0">
                <a:solidFill>
                  <a:schemeClr val="tx1"/>
                </a:solidFill>
              </a:rPr>
              <a:t>Carries</a:t>
            </a:r>
            <a:r>
              <a:rPr lang="en-US" dirty="0">
                <a:solidFill>
                  <a:schemeClr val="tx1"/>
                </a:solidFill>
              </a:rPr>
              <a:t>, also known as cavities, are pits in your teeth caused by acid producing bacteria.</a:t>
            </a:r>
          </a:p>
          <a:p>
            <a:r>
              <a:rPr lang="en-US" sz="2400" dirty="0"/>
              <a:t>A dentist can also check for other problems such as a malocclusion or impaction.</a:t>
            </a:r>
          </a:p>
          <a:p>
            <a:endParaRPr lang="en-US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129" y="4272622"/>
            <a:ext cx="2984372" cy="233483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848618" y="3978704"/>
            <a:ext cx="64008" cy="916280"/>
          </a:xfrm>
          <a:prstGeom prst="rect">
            <a:avLst/>
          </a:prstGeom>
          <a:gradFill flip="none" rotWithShape="1">
            <a:gsLst>
              <a:gs pos="0">
                <a:srgbClr val="3C5C26"/>
              </a:gs>
              <a:gs pos="62000">
                <a:srgbClr val="5A8C38"/>
              </a:gs>
              <a:gs pos="100000">
                <a:srgbClr val="89C064"/>
              </a:gs>
            </a:gsLst>
            <a:lin ang="5400000" scaled="1"/>
            <a:tileRect/>
          </a:gra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86120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4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uiExpand="1" build="p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2" t="6777" b="6309"/>
          <a:stretch/>
        </p:blipFill>
        <p:spPr>
          <a:xfrm>
            <a:off x="0" y="841248"/>
            <a:ext cx="3794076" cy="601675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3C5C26"/>
              </a:gs>
              <a:gs pos="62000">
                <a:srgbClr val="5A8C38"/>
              </a:gs>
              <a:gs pos="100000">
                <a:srgbClr val="89C064"/>
              </a:gs>
            </a:gsLst>
            <a:lin ang="2700000" scaled="1"/>
          </a:gradFill>
        </p:spPr>
        <p:txBody>
          <a:bodyPr/>
          <a:lstStyle/>
          <a:p>
            <a:r>
              <a:rPr lang="en-US" dirty="0"/>
              <a:t>Dental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43300" y="1251613"/>
            <a:ext cx="4923348" cy="1177688"/>
          </a:xfrm>
        </p:spPr>
        <p:txBody>
          <a:bodyPr>
            <a:normAutofit/>
          </a:bodyPr>
          <a:lstStyle/>
          <a:p>
            <a:r>
              <a:rPr lang="en-US" dirty="0"/>
              <a:t>What is a malocclusion?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1"/>
          </p:nvPr>
        </p:nvSpPr>
        <p:spPr>
          <a:xfrm>
            <a:off x="3543300" y="2524835"/>
            <a:ext cx="5333999" cy="4049973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An </a:t>
            </a:r>
            <a:r>
              <a:rPr lang="en-US" b="1" u="sng" dirty="0"/>
              <a:t>malocclusion</a:t>
            </a:r>
            <a:r>
              <a:rPr lang="en-US" dirty="0"/>
              <a:t> is when teeth come in crooked and affect a person’s bite. </a:t>
            </a:r>
          </a:p>
          <a:p>
            <a:r>
              <a:rPr lang="en-US" dirty="0"/>
              <a:t>A malocclusion can also be caused by wisdom teeth that are impacted.</a:t>
            </a:r>
          </a:p>
          <a:p>
            <a:r>
              <a:rPr lang="en-US" dirty="0"/>
              <a:t>An </a:t>
            </a:r>
            <a:r>
              <a:rPr lang="en-US" b="1" u="sng" dirty="0"/>
              <a:t>impaction</a:t>
            </a:r>
            <a:r>
              <a:rPr lang="en-US" dirty="0"/>
              <a:t> is when the jaw does not have the space for wisdom teeth to come in, so they remain under the gums and push against other teeth inside the mouth.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299" y="3374102"/>
            <a:ext cx="3349253" cy="2620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21776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4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1248"/>
            <a:ext cx="4473393" cy="601675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3C5C26"/>
              </a:gs>
              <a:gs pos="62000">
                <a:srgbClr val="5A8C38"/>
              </a:gs>
              <a:gs pos="100000">
                <a:srgbClr val="89C064"/>
              </a:gs>
            </a:gsLst>
            <a:lin ang="2700000" scaled="1"/>
          </a:gradFill>
        </p:spPr>
        <p:txBody>
          <a:bodyPr/>
          <a:lstStyle/>
          <a:p>
            <a:r>
              <a:rPr lang="en-US" dirty="0"/>
              <a:t>Dental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4467677" y="1278798"/>
            <a:ext cx="4248151" cy="5386743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Dentists will sometimes recommend a person to see an orthodontist for a malocclusion.</a:t>
            </a:r>
          </a:p>
          <a:p>
            <a:r>
              <a:rPr lang="en-US" dirty="0"/>
              <a:t>An </a:t>
            </a:r>
            <a:r>
              <a:rPr lang="en-US" b="1" u="sng" dirty="0"/>
              <a:t>orthodontist</a:t>
            </a:r>
            <a:r>
              <a:rPr lang="en-US" dirty="0"/>
              <a:t> specializes in correcting a person’s bite.</a:t>
            </a:r>
          </a:p>
          <a:p>
            <a:r>
              <a:rPr lang="en-US" dirty="0"/>
              <a:t>This problem can be fixed by having a person wear braces or other devices for long periods of time, which will slowly move the teeth back into the correct position.</a:t>
            </a:r>
          </a:p>
        </p:txBody>
      </p:sp>
    </p:spTree>
    <p:extLst>
      <p:ext uri="{BB962C8B-B14F-4D97-AF65-F5344CB8AC3E}">
        <p14:creationId xmlns:p14="http://schemas.microsoft.com/office/powerpoint/2010/main" val="217106266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4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4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011F2A"/>
              </a:gs>
              <a:gs pos="78000">
                <a:srgbClr val="3E4A74"/>
              </a:gs>
              <a:gs pos="51000">
                <a:srgbClr val="316F96"/>
              </a:gs>
              <a:gs pos="25000">
                <a:srgbClr val="043747"/>
              </a:gs>
              <a:gs pos="100000">
                <a:srgbClr val="684A7E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674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0">
        <p14:ripple/>
      </p:transition>
    </mc:Choice>
    <mc:Fallback xmlns="">
      <p:transition advClick="0" advTm="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1" t="8877" b="13465"/>
          <a:stretch/>
        </p:blipFill>
        <p:spPr>
          <a:xfrm>
            <a:off x="-1" y="252081"/>
            <a:ext cx="4981433" cy="66059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3C5C26"/>
              </a:gs>
              <a:gs pos="62000">
                <a:srgbClr val="5A8C38"/>
              </a:gs>
              <a:gs pos="100000">
                <a:srgbClr val="89C064"/>
              </a:gs>
            </a:gsLst>
            <a:lin ang="2700000" scaled="1"/>
          </a:gradFill>
        </p:spPr>
        <p:txBody>
          <a:bodyPr/>
          <a:lstStyle/>
          <a:p>
            <a:r>
              <a:rPr lang="en-US" dirty="0"/>
              <a:t>Dental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4776718" y="1332219"/>
            <a:ext cx="4217160" cy="5273296"/>
          </a:xfrm>
        </p:spPr>
        <p:txBody>
          <a:bodyPr>
            <a:normAutofit/>
          </a:bodyPr>
          <a:lstStyle/>
          <a:p>
            <a:pPr>
              <a:lnSpc>
                <a:spcPct val="92000"/>
              </a:lnSpc>
            </a:pPr>
            <a:r>
              <a:rPr lang="en-US" sz="2700" dirty="0"/>
              <a:t>Another specialist that is recommended by a dentist is called a periodontist. </a:t>
            </a:r>
          </a:p>
          <a:p>
            <a:pPr>
              <a:lnSpc>
                <a:spcPct val="92000"/>
              </a:lnSpc>
            </a:pPr>
            <a:r>
              <a:rPr lang="en-US" sz="2700" dirty="0"/>
              <a:t>A </a:t>
            </a:r>
            <a:r>
              <a:rPr lang="en-US" sz="2700" b="1" u="sng" dirty="0"/>
              <a:t>periodontist</a:t>
            </a:r>
            <a:r>
              <a:rPr lang="en-US" sz="2700" dirty="0"/>
              <a:t> is a specialist that deals with gum problems.</a:t>
            </a:r>
          </a:p>
          <a:p>
            <a:pPr>
              <a:lnSpc>
                <a:spcPct val="92000"/>
              </a:lnSpc>
            </a:pPr>
            <a:r>
              <a:rPr lang="en-US" sz="2700" dirty="0"/>
              <a:t>They perform surgery on gums that are infected or recessed from periodontal disease. </a:t>
            </a:r>
          </a:p>
        </p:txBody>
      </p:sp>
    </p:spTree>
    <p:extLst>
      <p:ext uri="{BB962C8B-B14F-4D97-AF65-F5344CB8AC3E}">
        <p14:creationId xmlns:p14="http://schemas.microsoft.com/office/powerpoint/2010/main" val="394389649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4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4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36334" y="113476"/>
            <a:ext cx="8271333" cy="1436925"/>
          </a:xfrm>
        </p:spPr>
        <p:txBody>
          <a:bodyPr>
            <a:noAutofit/>
          </a:bodyPr>
          <a:lstStyle/>
          <a:p>
            <a:pPr algn="ctr"/>
            <a:r>
              <a:rPr lang="en-US" sz="11500" b="1" dirty="0">
                <a:solidFill>
                  <a:srgbClr val="530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1660534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653141"/>
              </a:gs>
              <a:gs pos="64000">
                <a:srgbClr val="BE6882">
                  <a:shade val="67500"/>
                  <a:satMod val="115000"/>
                </a:srgbClr>
              </a:gs>
              <a:gs pos="100000">
                <a:srgbClr val="BE6882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2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">
        <p14:ripple/>
      </p:transition>
    </mc:Choice>
    <mc:Fallback xmlns="">
      <p:transition advClick="0" advTm="5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841248"/>
            <a:ext cx="3559231" cy="6016752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653141"/>
              </a:gs>
              <a:gs pos="64000">
                <a:srgbClr val="BE6882">
                  <a:shade val="67500"/>
                  <a:satMod val="115000"/>
                </a:srgbClr>
              </a:gs>
              <a:gs pos="100000">
                <a:srgbClr val="BE6882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txBody>
          <a:bodyPr/>
          <a:lstStyle/>
          <a:p>
            <a:r>
              <a:rPr lang="en-US" dirty="0"/>
              <a:t>Assessment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3571965" y="1245066"/>
            <a:ext cx="5171258" cy="545037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What are three types of health care professionals?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does an orthodontist specialize in?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are two things you can do to keep your teeth and </a:t>
            </a:r>
            <a:r>
              <a:rPr lang="en-US"/>
              <a:t>gums healthy?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958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57974"/>
            <a:ext cx="9144000" cy="168955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29475" y="6562725"/>
            <a:ext cx="16491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End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043925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464305A-E82E-4A94-9568-BC71201171AF}"/>
              </a:ext>
            </a:extLst>
          </p:cNvPr>
          <p:cNvSpPr/>
          <p:nvPr/>
        </p:nvSpPr>
        <p:spPr>
          <a:xfrm>
            <a:off x="1" y="1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E3E8D61-C49C-4D28-A761-2BF225FEC021}"/>
              </a:ext>
            </a:extLst>
          </p:cNvPr>
          <p:cNvSpPr/>
          <p:nvPr/>
        </p:nvSpPr>
        <p:spPr>
          <a:xfrm>
            <a:off x="142433" y="1285898"/>
            <a:ext cx="8859133" cy="4879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Copyright </a:t>
            </a:r>
            <a:r>
              <a:rPr lang="en-US" sz="440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© 2020 </a:t>
            </a:r>
            <a:r>
              <a:rPr lang="en-US" sz="4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JB Promotions, LLC. </a:t>
            </a:r>
            <a:r>
              <a:rPr lang="en-US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All rights reserved.</a:t>
            </a:r>
          </a:p>
          <a:p>
            <a:pPr algn="ctr"/>
            <a:endParaRPr lang="en-US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US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Go to</a:t>
            </a:r>
          </a:p>
          <a:p>
            <a:pPr algn="ctr"/>
            <a:r>
              <a:rPr lang="en-US" sz="4400" dirty="0">
                <a:latin typeface="Times New Roman" panose="02020603050405020304" pitchFamily="18" charset="0"/>
                <a:ea typeface="Times New Roman" panose="02020603050405020304" pitchFamily="18" charset="0"/>
                <a:hlinkClick r:id="rId2"/>
              </a:rPr>
              <a:t>http://www.healthlessonsdirect.com</a:t>
            </a:r>
            <a:r>
              <a:rPr lang="en-US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to see more products.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0353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4"/>
          <a:stretch/>
        </p:blipFill>
        <p:spPr>
          <a:xfrm>
            <a:off x="0" y="841248"/>
            <a:ext cx="3798652" cy="601675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011F2A"/>
              </a:gs>
              <a:gs pos="78000">
                <a:srgbClr val="3E4A74"/>
              </a:gs>
              <a:gs pos="51000">
                <a:srgbClr val="316F96"/>
              </a:gs>
              <a:gs pos="25000">
                <a:srgbClr val="043747"/>
              </a:gs>
              <a:gs pos="100000">
                <a:srgbClr val="684A7E"/>
              </a:gs>
            </a:gsLst>
            <a:lin ang="2700000" scaled="1"/>
          </a:gradFill>
        </p:spPr>
        <p:txBody>
          <a:bodyPr/>
          <a:lstStyle/>
          <a:p>
            <a:r>
              <a:rPr lang="en-US" dirty="0"/>
              <a:t>Critical Thinking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86931" y="1293325"/>
            <a:ext cx="5171258" cy="5450374"/>
          </a:xfrm>
        </p:spPr>
        <p:txBody>
          <a:bodyPr/>
          <a:lstStyle/>
          <a:p>
            <a:r>
              <a:rPr lang="en-US" dirty="0"/>
              <a:t>Do you think health care should be provided by the government?</a:t>
            </a:r>
          </a:p>
          <a:p>
            <a:r>
              <a:rPr lang="en-US" dirty="0"/>
              <a:t>What effect do you think avoiding doctors will have on your health?</a:t>
            </a:r>
          </a:p>
          <a:p>
            <a:r>
              <a:rPr lang="en-US" dirty="0"/>
              <a:t>Why do you think some schools have vision checkups?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199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4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AC7B00"/>
              </a:gs>
              <a:gs pos="62000">
                <a:srgbClr val="AF7D01"/>
              </a:gs>
              <a:gs pos="100000">
                <a:srgbClr val="FFD03B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559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">
        <p14:ripple/>
      </p:transition>
    </mc:Choice>
    <mc:Fallback xmlns="">
      <p:transition advClick="0" advTm="5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AC7B00"/>
              </a:gs>
              <a:gs pos="62000">
                <a:srgbClr val="AF7D01"/>
              </a:gs>
              <a:gs pos="100000">
                <a:srgbClr val="FFD03B"/>
              </a:gs>
            </a:gsLst>
            <a:lin ang="2700000" scaled="1"/>
          </a:gradFill>
        </p:spPr>
        <p:txBody>
          <a:bodyPr/>
          <a:lstStyle/>
          <a:p>
            <a:r>
              <a:rPr lang="en-US" dirty="0"/>
              <a:t>Health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7539" y="2968151"/>
            <a:ext cx="7008923" cy="1226216"/>
          </a:xfrm>
        </p:spPr>
        <p:txBody>
          <a:bodyPr>
            <a:normAutofit/>
          </a:bodyPr>
          <a:lstStyle/>
          <a:p>
            <a:r>
              <a:rPr lang="en-US" dirty="0"/>
              <a:t>Can you name some types of health care professionals?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743961" y="1285798"/>
            <a:ext cx="6762308" cy="1596831"/>
          </a:xfrm>
        </p:spPr>
        <p:txBody>
          <a:bodyPr>
            <a:normAutofit/>
          </a:bodyPr>
          <a:lstStyle/>
          <a:p>
            <a:r>
              <a:rPr lang="en-US" b="1" u="sng" dirty="0"/>
              <a:t>Health Care</a:t>
            </a:r>
            <a:r>
              <a:rPr lang="en-US" dirty="0"/>
              <a:t> is the treatment or preventative care given to improve or maintain health.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680062" y="4303361"/>
            <a:ext cx="1851770" cy="2255943"/>
            <a:chOff x="680062" y="4303361"/>
            <a:chExt cx="1851770" cy="2255943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0062" y="4303361"/>
              <a:ext cx="1851770" cy="185177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4" name="Content Placeholder 4"/>
            <p:cNvSpPr txBox="1">
              <a:spLocks/>
            </p:cNvSpPr>
            <p:nvPr/>
          </p:nvSpPr>
          <p:spPr>
            <a:xfrm>
              <a:off x="847601" y="6155131"/>
              <a:ext cx="1516692" cy="40417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95000"/>
                </a:lnSpc>
                <a:spcBef>
                  <a:spcPts val="1800"/>
                </a:spcBef>
                <a:buFont typeface="Arial" panose="020B0604020202020204" pitchFamily="34" charset="0"/>
                <a:buNone/>
                <a:defRPr sz="2800" i="0"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Rounded MT Bold" panose="020F070403050403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Rounded MT Bold" panose="020F0704030504030204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5000"/>
                </a:lnSpc>
                <a:spcBef>
                  <a:spcPts val="18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Rounded MT Bold" panose="020F0704030504030204" pitchFamily="34" charset="0"/>
                  <a:ea typeface="+mn-ea"/>
                  <a:cs typeface="+mn-cs"/>
                </a:rPr>
                <a:t>Doctors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718200" y="4303361"/>
            <a:ext cx="1849124" cy="2255942"/>
            <a:chOff x="2718200" y="4303361"/>
            <a:chExt cx="1849124" cy="2255942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8200" y="4303361"/>
              <a:ext cx="1849124" cy="185177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Content Placeholder 4"/>
            <p:cNvSpPr txBox="1">
              <a:spLocks/>
            </p:cNvSpPr>
            <p:nvPr/>
          </p:nvSpPr>
          <p:spPr>
            <a:xfrm>
              <a:off x="2975433" y="6155130"/>
              <a:ext cx="1334658" cy="40417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95000"/>
                </a:lnSpc>
                <a:spcBef>
                  <a:spcPts val="1800"/>
                </a:spcBef>
                <a:buFont typeface="Arial" panose="020B0604020202020204" pitchFamily="34" charset="0"/>
                <a:buNone/>
                <a:defRPr sz="2800" i="0"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Rounded MT Bold" panose="020F070403050403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Rounded MT Bold" panose="020F0704030504030204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5000"/>
                </a:lnSpc>
                <a:spcBef>
                  <a:spcPts val="18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Rounded MT Bold" panose="020F0704030504030204" pitchFamily="34" charset="0"/>
                  <a:ea typeface="+mn-ea"/>
                  <a:cs typeface="+mn-cs"/>
                </a:rPr>
                <a:t>Dentists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567323" y="4303361"/>
            <a:ext cx="2224508" cy="2255942"/>
            <a:chOff x="4567323" y="4303361"/>
            <a:chExt cx="2224508" cy="2255942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3692" y="4303361"/>
              <a:ext cx="1851770" cy="185177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6" name="Content Placeholder 4"/>
            <p:cNvSpPr txBox="1">
              <a:spLocks/>
            </p:cNvSpPr>
            <p:nvPr/>
          </p:nvSpPr>
          <p:spPr>
            <a:xfrm>
              <a:off x="4567323" y="6155130"/>
              <a:ext cx="2224508" cy="40417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95000"/>
                </a:lnSpc>
                <a:spcBef>
                  <a:spcPts val="1800"/>
                </a:spcBef>
                <a:buFont typeface="Arial" panose="020B0604020202020204" pitchFamily="34" charset="0"/>
                <a:buNone/>
                <a:defRPr sz="2800" i="0"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Rounded MT Bold" panose="020F070403050403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Rounded MT Bold" panose="020F0704030504030204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5000"/>
                </a:lnSpc>
                <a:spcBef>
                  <a:spcPts val="18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Rounded MT Bold" panose="020F0704030504030204" pitchFamily="34" charset="0"/>
                  <a:ea typeface="+mn-ea"/>
                  <a:cs typeface="+mn-cs"/>
                </a:rPr>
                <a:t>Optometrists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619817" y="4303361"/>
            <a:ext cx="2224508" cy="2255942"/>
            <a:chOff x="6619817" y="4303361"/>
            <a:chExt cx="2224508" cy="2255942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07509" y="4303361"/>
              <a:ext cx="1849124" cy="185177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7" name="Content Placeholder 4"/>
            <p:cNvSpPr txBox="1">
              <a:spLocks/>
            </p:cNvSpPr>
            <p:nvPr/>
          </p:nvSpPr>
          <p:spPr>
            <a:xfrm>
              <a:off x="6619817" y="6155130"/>
              <a:ext cx="2224508" cy="40417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95000"/>
                </a:lnSpc>
                <a:spcBef>
                  <a:spcPts val="1800"/>
                </a:spcBef>
                <a:buFont typeface="Arial" panose="020B0604020202020204" pitchFamily="34" charset="0"/>
                <a:buNone/>
                <a:defRPr sz="2800" i="0"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Rounded MT Bold" panose="020F0704030504030204" pitchFamily="34" charset="0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Rounded MT Bold" panose="020F0704030504030204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5000"/>
                </a:lnSpc>
                <a:spcBef>
                  <a:spcPts val="18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Rounded MT Bold" panose="020F0704030504030204" pitchFamily="34" charset="0"/>
                  <a:ea typeface="+mn-ea"/>
                  <a:cs typeface="+mn-cs"/>
                </a:rPr>
                <a:t>Gynecologists</a:t>
              </a:r>
            </a:p>
          </p:txBody>
        </p:sp>
      </p:grpSp>
      <p:pic>
        <p:nvPicPr>
          <p:cNvPr id="18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9696" y="4333815"/>
            <a:ext cx="2844609" cy="222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02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2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440702"/>
              </a:gs>
              <a:gs pos="73000">
                <a:srgbClr val="900606"/>
              </a:gs>
              <a:gs pos="100000">
                <a:srgbClr val="B50B0B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1670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">
        <p14:ripple/>
      </p:transition>
    </mc:Choice>
    <mc:Fallback xmlns="">
      <p:transition advClick="0" advTm="5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78"/>
          <a:stretch/>
        </p:blipFill>
        <p:spPr>
          <a:xfrm>
            <a:off x="0" y="841248"/>
            <a:ext cx="4476185" cy="601675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440702"/>
              </a:gs>
              <a:gs pos="73000">
                <a:srgbClr val="900606"/>
              </a:gs>
              <a:gs pos="100000">
                <a:srgbClr val="B50B0B"/>
              </a:gs>
            </a:gsLst>
            <a:lin ang="2700000" scaled="1"/>
          </a:gradFill>
        </p:spPr>
        <p:txBody>
          <a:bodyPr/>
          <a:lstStyle/>
          <a:p>
            <a:r>
              <a:rPr lang="en-US" dirty="0"/>
              <a:t>General Practitioner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4255927" y="1303687"/>
            <a:ext cx="4744278" cy="5079458"/>
          </a:xfrm>
        </p:spPr>
        <p:txBody>
          <a:bodyPr>
            <a:normAutofit fontScale="92500"/>
          </a:bodyPr>
          <a:lstStyle/>
          <a:p>
            <a:r>
              <a:rPr lang="en-US" dirty="0"/>
              <a:t>A </a:t>
            </a:r>
            <a:r>
              <a:rPr lang="en-US" b="1" u="sng" dirty="0"/>
              <a:t>general practitioner</a:t>
            </a:r>
            <a:r>
              <a:rPr lang="en-US" dirty="0"/>
              <a:t> is a doctor that you go to for routine checkups or health problems.</a:t>
            </a:r>
          </a:p>
          <a:p>
            <a:r>
              <a:rPr lang="en-US" dirty="0"/>
              <a:t>They do not specialize in any one area and will usually refer you to another doctor if the diagnosis is beyond their expertise. </a:t>
            </a:r>
          </a:p>
          <a:p>
            <a:r>
              <a:rPr lang="en-US" dirty="0"/>
              <a:t>A </a:t>
            </a:r>
            <a:r>
              <a:rPr lang="en-US" b="1" u="sng" dirty="0"/>
              <a:t>diagnosis</a:t>
            </a:r>
            <a:r>
              <a:rPr lang="en-US" dirty="0"/>
              <a:t> is an identification of the type of health ailment you have.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277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04"/>
          <a:stretch/>
        </p:blipFill>
        <p:spPr>
          <a:xfrm>
            <a:off x="0" y="2251929"/>
            <a:ext cx="3842327" cy="460607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440702"/>
              </a:gs>
              <a:gs pos="73000">
                <a:srgbClr val="900606"/>
              </a:gs>
              <a:gs pos="100000">
                <a:srgbClr val="B50B0B"/>
              </a:gs>
            </a:gsLst>
            <a:lin ang="2700000" scaled="1"/>
          </a:gradFill>
        </p:spPr>
        <p:txBody>
          <a:bodyPr/>
          <a:lstStyle/>
          <a:p>
            <a:r>
              <a:rPr lang="en-US" dirty="0"/>
              <a:t>General Practitioner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61" y="1044503"/>
            <a:ext cx="7406475" cy="1596831"/>
          </a:xfrm>
        </p:spPr>
        <p:txBody>
          <a:bodyPr>
            <a:normAutofit/>
          </a:bodyPr>
          <a:lstStyle/>
          <a:p>
            <a:r>
              <a:rPr lang="en-US" dirty="0"/>
              <a:t>When should you go to see your general practitioner?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1"/>
          </p:nvPr>
        </p:nvSpPr>
        <p:spPr>
          <a:xfrm>
            <a:off x="3730205" y="2347415"/>
            <a:ext cx="5250022" cy="4510585"/>
          </a:xfrm>
        </p:spPr>
        <p:txBody>
          <a:bodyPr>
            <a:noAutofit/>
          </a:bodyPr>
          <a:lstStyle/>
          <a:p>
            <a:pPr marL="342900" lvl="1" indent="-342900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Blip>
                <a:blip r:embed="rId3"/>
              </a:buBlip>
            </a:pPr>
            <a:r>
              <a:rPr lang="en-US" sz="2500" dirty="0">
                <a:solidFill>
                  <a:schemeClr val="tx1"/>
                </a:solidFill>
              </a:rPr>
              <a:t>For a yearly check up.</a:t>
            </a:r>
          </a:p>
          <a:p>
            <a:pPr marL="342900" lvl="1" indent="-342900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Blip>
                <a:blip r:embed="rId3"/>
              </a:buBlip>
            </a:pPr>
            <a:r>
              <a:rPr lang="en-US" sz="2500" dirty="0">
                <a:solidFill>
                  <a:schemeClr val="tx1"/>
                </a:solidFill>
              </a:rPr>
              <a:t>When you have chronic health problems that don’t go away.</a:t>
            </a:r>
          </a:p>
          <a:p>
            <a:pPr marL="342900" lvl="1" indent="-342900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Blip>
                <a:blip r:embed="rId3"/>
              </a:buBlip>
            </a:pPr>
            <a:r>
              <a:rPr lang="en-US" sz="2500" dirty="0">
                <a:solidFill>
                  <a:schemeClr val="tx1"/>
                </a:solidFill>
              </a:rPr>
              <a:t>When you have injuries that are not emergencies.</a:t>
            </a:r>
          </a:p>
          <a:p>
            <a:pPr marL="342900" lvl="1" indent="-342900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Blip>
                <a:blip r:embed="rId3"/>
              </a:buBlip>
            </a:pPr>
            <a:r>
              <a:rPr lang="en-US" sz="2500" dirty="0">
                <a:solidFill>
                  <a:schemeClr val="tx1"/>
                </a:solidFill>
              </a:rPr>
              <a:t>When you need accurate information about how to stay healthy.</a:t>
            </a:r>
          </a:p>
          <a:p>
            <a:pPr marL="342900" lvl="1" indent="-342900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Blip>
                <a:blip r:embed="rId3"/>
              </a:buBlip>
            </a:pPr>
            <a:r>
              <a:rPr lang="en-US" sz="2500" dirty="0">
                <a:solidFill>
                  <a:schemeClr val="tx1"/>
                </a:solidFill>
              </a:rPr>
              <a:t>Any health problem that arises.</a:t>
            </a:r>
            <a:endParaRPr lang="en-US" sz="25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4622" y="3078538"/>
            <a:ext cx="3220594" cy="2519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5776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4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4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9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4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7"/>
          <a:stretch/>
        </p:blipFill>
        <p:spPr>
          <a:xfrm>
            <a:off x="2" y="841248"/>
            <a:ext cx="4056671" cy="601675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440702"/>
              </a:gs>
              <a:gs pos="73000">
                <a:srgbClr val="900606"/>
              </a:gs>
              <a:gs pos="100000">
                <a:srgbClr val="B50B0B"/>
              </a:gs>
            </a:gsLst>
            <a:lin ang="2700000" scaled="1"/>
          </a:gradFill>
        </p:spPr>
        <p:txBody>
          <a:bodyPr/>
          <a:lstStyle/>
          <a:p>
            <a:r>
              <a:rPr lang="en-US" dirty="0"/>
              <a:t>General Practitioner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4184723" y="1258560"/>
            <a:ext cx="4508904" cy="5433391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When you are ill or have some type of health problem, a doctor may prescribe you medicine.</a:t>
            </a:r>
          </a:p>
          <a:p>
            <a:r>
              <a:rPr lang="en-US" dirty="0"/>
              <a:t>A </a:t>
            </a:r>
            <a:r>
              <a:rPr lang="en-US" b="1" u="sng" dirty="0"/>
              <a:t>prescription</a:t>
            </a:r>
            <a:r>
              <a:rPr lang="en-US" dirty="0"/>
              <a:t> is a form that gives you permission to take a certain medicine recommended by a doctor.</a:t>
            </a:r>
          </a:p>
          <a:p>
            <a:r>
              <a:rPr lang="en-US" dirty="0"/>
              <a:t>Prescriptions are usually written on a piece of paper and then given to a pharmacist to obtain medication.</a:t>
            </a:r>
          </a:p>
        </p:txBody>
      </p:sp>
    </p:spTree>
    <p:extLst>
      <p:ext uri="{BB962C8B-B14F-4D97-AF65-F5344CB8AC3E}">
        <p14:creationId xmlns:p14="http://schemas.microsoft.com/office/powerpoint/2010/main" val="1513038959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26522</TotalTime>
  <Words>800</Words>
  <Application>Microsoft Office PowerPoint</Application>
  <PresentationFormat>On-screen Show (4:3)</PresentationFormat>
  <Paragraphs>87</Paragraphs>
  <Slides>25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Segoe UI Black</vt:lpstr>
      <vt:lpstr>Arial Rounded MT Bold</vt:lpstr>
      <vt:lpstr>Arial Black</vt:lpstr>
      <vt:lpstr>Calibri Light</vt:lpstr>
      <vt:lpstr>Arial</vt:lpstr>
      <vt:lpstr>Times New Roman</vt:lpstr>
      <vt:lpstr>Calibri</vt:lpstr>
      <vt:lpstr>Office Theme</vt:lpstr>
      <vt:lpstr>PowerPoint Presentation</vt:lpstr>
      <vt:lpstr>PowerPoint Presentation</vt:lpstr>
      <vt:lpstr>Critical Thinking</vt:lpstr>
      <vt:lpstr>PowerPoint Presentation</vt:lpstr>
      <vt:lpstr>Health Care</vt:lpstr>
      <vt:lpstr>PowerPoint Presentation</vt:lpstr>
      <vt:lpstr>General Practitioner</vt:lpstr>
      <vt:lpstr>General Practitioner</vt:lpstr>
      <vt:lpstr>General Practitioner</vt:lpstr>
      <vt:lpstr>General Practitioner</vt:lpstr>
      <vt:lpstr>PowerPoint Presentation</vt:lpstr>
      <vt:lpstr>Dental Care</vt:lpstr>
      <vt:lpstr>Dental Care </vt:lpstr>
      <vt:lpstr>Dental Care</vt:lpstr>
      <vt:lpstr>Dental Care</vt:lpstr>
      <vt:lpstr>Dental Care</vt:lpstr>
      <vt:lpstr>Dental Care</vt:lpstr>
      <vt:lpstr>Dental Care</vt:lpstr>
      <vt:lpstr>Dental Care</vt:lpstr>
      <vt:lpstr>Dental Care</vt:lpstr>
      <vt:lpstr>ACTIVITY</vt:lpstr>
      <vt:lpstr>PowerPoint Presentation</vt:lpstr>
      <vt:lpstr>Assessment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Fitness</dc:title>
  <dc:creator>Dennis Paul</dc:creator>
  <cp:lastModifiedBy>jason brandt</cp:lastModifiedBy>
  <cp:revision>2124</cp:revision>
  <dcterms:created xsi:type="dcterms:W3CDTF">2015-07-25T20:13:45Z</dcterms:created>
  <dcterms:modified xsi:type="dcterms:W3CDTF">2019-11-14T22:55:06Z</dcterms:modified>
</cp:coreProperties>
</file>